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1" r:id="rId2"/>
  </p:sldMasterIdLst>
  <p:notesMasterIdLst>
    <p:notesMasterId r:id="rId18"/>
  </p:notesMasterIdLst>
  <p:sldIdLst>
    <p:sldId id="293" r:id="rId3"/>
    <p:sldId id="257" r:id="rId4"/>
    <p:sldId id="279" r:id="rId5"/>
    <p:sldId id="296" r:id="rId6"/>
    <p:sldId id="280" r:id="rId7"/>
    <p:sldId id="304" r:id="rId8"/>
    <p:sldId id="281" r:id="rId9"/>
    <p:sldId id="259" r:id="rId10"/>
    <p:sldId id="261" r:id="rId11"/>
    <p:sldId id="298" r:id="rId12"/>
    <p:sldId id="282" r:id="rId13"/>
    <p:sldId id="297" r:id="rId14"/>
    <p:sldId id="305" r:id="rId15"/>
    <p:sldId id="306" r:id="rId16"/>
    <p:sldId id="290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12" autoAdjust="0"/>
    <p:restoredTop sz="99033" autoAdjust="0"/>
  </p:normalViewPr>
  <p:slideViewPr>
    <p:cSldViewPr snapToGrid="0" snapToObjects="1" showGuides="1">
      <p:cViewPr>
        <p:scale>
          <a:sx n="66" d="100"/>
          <a:sy n="66" d="100"/>
        </p:scale>
        <p:origin x="1148" y="-11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02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2" d="100"/>
        <a:sy n="8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5E5F77-AEF1-47C1-94DA-22B3A5FC46A3}" type="datetimeFigureOut">
              <a:rPr lang="zh-CN" altLang="en-US" smtClean="0"/>
              <a:t>2020/9/16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CE7125-190D-4811-BF6A-DE1E5B5A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亮亮图文旗舰店</a:t>
            </a:r>
            <a:r>
              <a:rPr lang="en-US" altLang="zh-CN" dirty="0"/>
              <a:t>https://liangliangtuwen.tmall.com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CE7125-190D-4811-BF6A-DE1E5B5AA85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7753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383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5205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959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398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033065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7257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8220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75902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31961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8953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89670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8436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3811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001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790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214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1319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9971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3506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4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35" b="94"/>
          <a:stretch>
            <a:fillRect/>
          </a:stretch>
        </p:blipFill>
        <p:spPr>
          <a:xfrm>
            <a:off x="0" y="1"/>
            <a:ext cx="12192000" cy="6992471"/>
          </a:xfrm>
          <a:custGeom>
            <a:avLst/>
            <a:gdLst>
              <a:gd name="connsiteX0" fmla="*/ 0 w 12192000"/>
              <a:gd name="connsiteY0" fmla="*/ 0 h 6992471"/>
              <a:gd name="connsiteX1" fmla="*/ 12192000 w 12192000"/>
              <a:gd name="connsiteY1" fmla="*/ 0 h 6992471"/>
              <a:gd name="connsiteX2" fmla="*/ 12192000 w 12192000"/>
              <a:gd name="connsiteY2" fmla="*/ 6992471 h 6992471"/>
              <a:gd name="connsiteX3" fmla="*/ 0 w 12192000"/>
              <a:gd name="connsiteY3" fmla="*/ 6992471 h 699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992471">
                <a:moveTo>
                  <a:pt x="0" y="0"/>
                </a:moveTo>
                <a:lnTo>
                  <a:pt x="12192000" y="0"/>
                </a:lnTo>
                <a:lnTo>
                  <a:pt x="12192000" y="6992471"/>
                </a:lnTo>
                <a:lnTo>
                  <a:pt x="0" y="699247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79496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231AA09C-B078-44F1-A145-13F9B45F6915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35" b="94"/>
          <a:stretch>
            <a:fillRect/>
          </a:stretch>
        </p:blipFill>
        <p:spPr>
          <a:xfrm>
            <a:off x="0" y="1"/>
            <a:ext cx="12192000" cy="6992471"/>
          </a:xfrm>
          <a:custGeom>
            <a:avLst/>
            <a:gdLst>
              <a:gd name="connsiteX0" fmla="*/ 0 w 12192000"/>
              <a:gd name="connsiteY0" fmla="*/ 0 h 6992471"/>
              <a:gd name="connsiteX1" fmla="*/ 12192000 w 12192000"/>
              <a:gd name="connsiteY1" fmla="*/ 0 h 6992471"/>
              <a:gd name="connsiteX2" fmla="*/ 12192000 w 12192000"/>
              <a:gd name="connsiteY2" fmla="*/ 6992471 h 6992471"/>
              <a:gd name="connsiteX3" fmla="*/ 0 w 12192000"/>
              <a:gd name="connsiteY3" fmla="*/ 6992471 h 699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992471">
                <a:moveTo>
                  <a:pt x="0" y="0"/>
                </a:moveTo>
                <a:lnTo>
                  <a:pt x="12192000" y="0"/>
                </a:lnTo>
                <a:lnTo>
                  <a:pt x="12192000" y="6992471"/>
                </a:lnTo>
                <a:lnTo>
                  <a:pt x="0" y="699247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2842438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media" Target="../media/media1.mp3"/><Relationship Id="rId13" Type="http://schemas.openxmlformats.org/officeDocument/2006/relationships/image" Target="../media/image2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notesSlide" Target="../notesSlides/notesSlide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5.xml"/><Relationship Id="rId10" Type="http://schemas.openxmlformats.org/officeDocument/2006/relationships/tags" Target="../tags/tag8.xml"/><Relationship Id="rId4" Type="http://schemas.openxmlformats.org/officeDocument/2006/relationships/tags" Target="../tags/tag4.xml"/><Relationship Id="rId9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A_文本框 115"/>
          <p:cNvSpPr txBox="1"/>
          <p:nvPr>
            <p:custDataLst>
              <p:tags r:id="rId1"/>
            </p:custDataLst>
          </p:nvPr>
        </p:nvSpPr>
        <p:spPr>
          <a:xfrm>
            <a:off x="5980757" y="2435201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7200" b="1" cap="all" dirty="0">
                <a:latin typeface="Arial" panose="020B0604020202020204" pitchFamily="34" charset="0"/>
                <a:cs typeface="Arial" panose="020B0604020202020204" pitchFamily="34" charset="0"/>
              </a:rPr>
              <a:t>工作成果汇报</a:t>
            </a:r>
          </a:p>
        </p:txBody>
      </p:sp>
      <p:grpSp>
        <p:nvGrpSpPr>
          <p:cNvPr id="117" name="PA_组合 98"/>
          <p:cNvGrpSpPr/>
          <p:nvPr>
            <p:custDataLst>
              <p:tags r:id="rId2"/>
            </p:custDataLst>
          </p:nvPr>
        </p:nvGrpSpPr>
        <p:grpSpPr>
          <a:xfrm>
            <a:off x="-7636560" y="4658289"/>
            <a:ext cx="14520706" cy="15082672"/>
            <a:chOff x="0" y="0"/>
            <a:chExt cx="1232382" cy="1280079"/>
          </a:xfrm>
        </p:grpSpPr>
        <p:sp>
          <p:nvSpPr>
            <p:cNvPr id="118" name="chenying0907 92"/>
            <p:cNvSpPr/>
            <p:nvPr/>
          </p:nvSpPr>
          <p:spPr>
            <a:xfrm>
              <a:off x="63500" y="431806"/>
              <a:ext cx="1168883" cy="848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9" h="20335" extrusionOk="0">
                  <a:moveTo>
                    <a:pt x="13379" y="9888"/>
                  </a:moveTo>
                  <a:cubicBezTo>
                    <a:pt x="16156" y="7987"/>
                    <a:pt x="19260" y="4290"/>
                    <a:pt x="20047" y="0"/>
                  </a:cubicBezTo>
                  <a:cubicBezTo>
                    <a:pt x="21600" y="7245"/>
                    <a:pt x="19676" y="14890"/>
                    <a:pt x="14434" y="18706"/>
                  </a:cubicBezTo>
                  <a:cubicBezTo>
                    <a:pt x="10460" y="21600"/>
                    <a:pt x="5646" y="20542"/>
                    <a:pt x="2448" y="16290"/>
                  </a:cubicBezTo>
                  <a:cubicBezTo>
                    <a:pt x="1349" y="14829"/>
                    <a:pt x="841" y="13153"/>
                    <a:pt x="0" y="11506"/>
                  </a:cubicBezTo>
                  <a:cubicBezTo>
                    <a:pt x="415" y="12319"/>
                    <a:pt x="2222" y="12745"/>
                    <a:pt x="2888" y="12873"/>
                  </a:cubicBezTo>
                  <a:cubicBezTo>
                    <a:pt x="4049" y="13097"/>
                    <a:pt x="5240" y="12941"/>
                    <a:pt x="6395" y="12727"/>
                  </a:cubicBezTo>
                  <a:cubicBezTo>
                    <a:pt x="8821" y="12276"/>
                    <a:pt x="11185" y="11390"/>
                    <a:pt x="13379" y="988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" name="chenying0907 93"/>
            <p:cNvSpPr/>
            <p:nvPr/>
          </p:nvSpPr>
          <p:spPr>
            <a:xfrm>
              <a:off x="0" y="6"/>
              <a:ext cx="1229464" cy="1277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14" h="17624" extrusionOk="0">
                  <a:moveTo>
                    <a:pt x="18089" y="13212"/>
                  </a:moveTo>
                  <a:cubicBezTo>
                    <a:pt x="20793" y="8665"/>
                    <a:pt x="19051" y="1688"/>
                    <a:pt x="12580" y="249"/>
                  </a:cubicBezTo>
                  <a:cubicBezTo>
                    <a:pt x="5779" y="-1264"/>
                    <a:pt x="-807" y="4397"/>
                    <a:pt x="81" y="10133"/>
                  </a:cubicBezTo>
                  <a:cubicBezTo>
                    <a:pt x="1215" y="17455"/>
                    <a:pt x="11799" y="20336"/>
                    <a:pt x="17105" y="14539"/>
                  </a:cubicBezTo>
                  <a:cubicBezTo>
                    <a:pt x="17481" y="14129"/>
                    <a:pt x="17809" y="13683"/>
                    <a:pt x="18089" y="13212"/>
                  </a:cubicBezTo>
                  <a:close/>
                </a:path>
              </a:pathLst>
            </a:custGeom>
            <a:noFill/>
            <a:ln w="762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" name="chenying0907 94"/>
            <p:cNvSpPr/>
            <p:nvPr/>
          </p:nvSpPr>
          <p:spPr>
            <a:xfrm flipH="1" flipV="1">
              <a:off x="598375" y="0"/>
              <a:ext cx="12664" cy="1275141"/>
            </a:xfrm>
            <a:prstGeom prst="line">
              <a:avLst/>
            </a:pr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21" name="chenying0907 95"/>
            <p:cNvSpPr/>
            <p:nvPr/>
          </p:nvSpPr>
          <p:spPr>
            <a:xfrm>
              <a:off x="228599" y="6"/>
              <a:ext cx="761433" cy="1264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47" h="18273" extrusionOk="0">
                  <a:moveTo>
                    <a:pt x="12391" y="18096"/>
                  </a:moveTo>
                  <a:cubicBezTo>
                    <a:pt x="20299" y="16704"/>
                    <a:pt x="20971" y="9754"/>
                    <a:pt x="20010" y="6028"/>
                  </a:cubicBezTo>
                  <a:cubicBezTo>
                    <a:pt x="19534" y="4185"/>
                    <a:pt x="18487" y="1426"/>
                    <a:pt x="14982" y="544"/>
                  </a:cubicBezTo>
                  <a:cubicBezTo>
                    <a:pt x="3960" y="-2230"/>
                    <a:pt x="-629" y="6301"/>
                    <a:pt x="69" y="10363"/>
                  </a:cubicBezTo>
                  <a:cubicBezTo>
                    <a:pt x="598" y="13437"/>
                    <a:pt x="5155" y="19370"/>
                    <a:pt x="12391" y="18096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" name="chenying0907 96"/>
            <p:cNvSpPr/>
            <p:nvPr/>
          </p:nvSpPr>
          <p:spPr>
            <a:xfrm>
              <a:off x="50800" y="381006"/>
              <a:ext cx="1143000" cy="53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084" extrusionOk="0">
                  <a:moveTo>
                    <a:pt x="0" y="10975"/>
                  </a:moveTo>
                  <a:cubicBezTo>
                    <a:pt x="5633" y="-4190"/>
                    <a:pt x="11507" y="-2443"/>
                    <a:pt x="17154" y="8930"/>
                  </a:cubicBezTo>
                  <a:cubicBezTo>
                    <a:pt x="18363" y="11362"/>
                    <a:pt x="19610" y="11211"/>
                    <a:pt x="20810" y="14623"/>
                  </a:cubicBezTo>
                  <a:cubicBezTo>
                    <a:pt x="21087" y="15412"/>
                    <a:pt x="21308" y="17410"/>
                    <a:pt x="21600" y="1703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" name="chenying0907 97"/>
            <p:cNvSpPr/>
            <p:nvPr/>
          </p:nvSpPr>
          <p:spPr>
            <a:xfrm>
              <a:off x="38100" y="825506"/>
              <a:ext cx="1163030" cy="32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83" extrusionOk="0">
                  <a:moveTo>
                    <a:pt x="0" y="13166"/>
                  </a:moveTo>
                  <a:cubicBezTo>
                    <a:pt x="1349" y="4232"/>
                    <a:pt x="2977" y="14571"/>
                    <a:pt x="4335" y="16158"/>
                  </a:cubicBezTo>
                  <a:cubicBezTo>
                    <a:pt x="8003" y="20406"/>
                    <a:pt x="11670" y="21600"/>
                    <a:pt x="15337" y="15282"/>
                  </a:cubicBezTo>
                  <a:cubicBezTo>
                    <a:pt x="17520" y="11503"/>
                    <a:pt x="19444" y="14571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11" name="PA_组合 139"/>
          <p:cNvGrpSpPr/>
          <p:nvPr>
            <p:custDataLst>
              <p:tags r:id="rId3"/>
            </p:custDataLst>
          </p:nvPr>
        </p:nvGrpSpPr>
        <p:grpSpPr>
          <a:xfrm rot="8548729">
            <a:off x="1987285" y="4119770"/>
            <a:ext cx="2611427" cy="242835"/>
            <a:chOff x="12700" y="-1"/>
            <a:chExt cx="1395068" cy="386881"/>
          </a:xfrm>
        </p:grpSpPr>
        <p:sp>
          <p:nvSpPr>
            <p:cNvPr id="112" name="chenying0907 135"/>
            <p:cNvSpPr/>
            <p:nvPr/>
          </p:nvSpPr>
          <p:spPr>
            <a:xfrm>
              <a:off x="1371600" y="-1"/>
              <a:ext cx="36168" cy="33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919" h="14783" extrusionOk="0">
                  <a:moveTo>
                    <a:pt x="14668" y="9624"/>
                  </a:moveTo>
                  <a:cubicBezTo>
                    <a:pt x="13296" y="16702"/>
                    <a:pt x="3141" y="16108"/>
                    <a:pt x="711" y="10207"/>
                  </a:cubicBezTo>
                  <a:cubicBezTo>
                    <a:pt x="-4134" y="-1569"/>
                    <a:pt x="17466" y="-4898"/>
                    <a:pt x="14668" y="9624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" name="chenying0907 136"/>
            <p:cNvSpPr/>
            <p:nvPr/>
          </p:nvSpPr>
          <p:spPr>
            <a:xfrm>
              <a:off x="12700" y="12698"/>
              <a:ext cx="1352489" cy="374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912" extrusionOk="0">
                  <a:moveTo>
                    <a:pt x="0" y="11488"/>
                  </a:moveTo>
                  <a:cubicBezTo>
                    <a:pt x="487" y="15274"/>
                    <a:pt x="2411" y="21290"/>
                    <a:pt x="3846" y="19628"/>
                  </a:cubicBezTo>
                  <a:cubicBezTo>
                    <a:pt x="4495" y="18877"/>
                    <a:pt x="4749" y="16868"/>
                    <a:pt x="5017" y="14957"/>
                  </a:cubicBezTo>
                  <a:cubicBezTo>
                    <a:pt x="5420" y="12072"/>
                    <a:pt x="5921" y="7692"/>
                    <a:pt x="6882" y="6380"/>
                  </a:cubicBezTo>
                  <a:cubicBezTo>
                    <a:pt x="7909" y="4976"/>
                    <a:pt x="8909" y="7635"/>
                    <a:pt x="9446" y="10215"/>
                  </a:cubicBezTo>
                  <a:cubicBezTo>
                    <a:pt x="10035" y="13042"/>
                    <a:pt x="10932" y="15637"/>
                    <a:pt x="12033" y="14691"/>
                  </a:cubicBezTo>
                  <a:cubicBezTo>
                    <a:pt x="13984" y="13011"/>
                    <a:pt x="12576" y="4396"/>
                    <a:pt x="14172" y="1656"/>
                  </a:cubicBezTo>
                  <a:cubicBezTo>
                    <a:pt x="14906" y="396"/>
                    <a:pt x="15577" y="1880"/>
                    <a:pt x="16102" y="3544"/>
                  </a:cubicBezTo>
                  <a:cubicBezTo>
                    <a:pt x="16745" y="5586"/>
                    <a:pt x="17079" y="7207"/>
                    <a:pt x="18030" y="7490"/>
                  </a:cubicBezTo>
                  <a:cubicBezTo>
                    <a:pt x="18588" y="7656"/>
                    <a:pt x="19101" y="6897"/>
                    <a:pt x="19447" y="5427"/>
                  </a:cubicBezTo>
                  <a:cubicBezTo>
                    <a:pt x="19755" y="4117"/>
                    <a:pt x="19782" y="1393"/>
                    <a:pt x="20208" y="457"/>
                  </a:cubicBezTo>
                  <a:cubicBezTo>
                    <a:pt x="20555" y="-310"/>
                    <a:pt x="21224" y="60"/>
                    <a:pt x="21600" y="337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24" name="PA_组合 131"/>
          <p:cNvGrpSpPr/>
          <p:nvPr>
            <p:custDataLst>
              <p:tags r:id="rId4"/>
            </p:custDataLst>
          </p:nvPr>
        </p:nvGrpSpPr>
        <p:grpSpPr>
          <a:xfrm rot="10800000" flipV="1">
            <a:off x="4089895" y="1843810"/>
            <a:ext cx="1853202" cy="1592622"/>
            <a:chOff x="0" y="0"/>
            <a:chExt cx="1270000" cy="1091425"/>
          </a:xfrm>
        </p:grpSpPr>
        <p:sp>
          <p:nvSpPr>
            <p:cNvPr id="125" name="chenying0907 125"/>
            <p:cNvSpPr/>
            <p:nvPr/>
          </p:nvSpPr>
          <p:spPr>
            <a:xfrm>
              <a:off x="355600" y="266700"/>
              <a:ext cx="648718" cy="808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371" y="15519"/>
                  </a:moveTo>
                  <a:cubicBezTo>
                    <a:pt x="18543" y="17158"/>
                    <a:pt x="18935" y="19724"/>
                    <a:pt x="19275" y="21600"/>
                  </a:cubicBezTo>
                  <a:cubicBezTo>
                    <a:pt x="19609" y="18899"/>
                    <a:pt x="20824" y="15817"/>
                    <a:pt x="21600" y="13143"/>
                  </a:cubicBezTo>
                  <a:lnTo>
                    <a:pt x="0" y="0"/>
                  </a:lnTo>
                  <a:cubicBezTo>
                    <a:pt x="0" y="0"/>
                    <a:pt x="17371" y="15519"/>
                    <a:pt x="17371" y="15519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126" name="Group 130"/>
            <p:cNvGrpSpPr/>
            <p:nvPr/>
          </p:nvGrpSpPr>
          <p:grpSpPr>
            <a:xfrm>
              <a:off x="0" y="0"/>
              <a:ext cx="1270000" cy="1091426"/>
              <a:chOff x="0" y="0"/>
              <a:chExt cx="1270000" cy="1091425"/>
            </a:xfrm>
          </p:grpSpPr>
          <p:sp>
            <p:nvSpPr>
              <p:cNvPr id="127" name="chenying0907 126"/>
              <p:cNvSpPr/>
              <p:nvPr/>
            </p:nvSpPr>
            <p:spPr>
              <a:xfrm>
                <a:off x="0" y="0"/>
                <a:ext cx="888592" cy="10914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8516" y="5552"/>
                      <a:pt x="15211" y="10785"/>
                      <a:pt x="21600" y="16688"/>
                    </a:cubicBezTo>
                    <a:cubicBezTo>
                      <a:pt x="18956" y="18979"/>
                      <a:pt x="14998" y="19147"/>
                      <a:pt x="12325" y="21600"/>
                    </a:cubicBezTo>
                    <a:cubicBezTo>
                      <a:pt x="8974" y="17526"/>
                      <a:pt x="8870" y="15376"/>
                      <a:pt x="6637" y="10800"/>
                    </a:cubicBezTo>
                    <a:cubicBezTo>
                      <a:pt x="5366" y="8193"/>
                      <a:pt x="2056" y="2254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8" name="chenying0907 127"/>
              <p:cNvSpPr/>
              <p:nvPr/>
            </p:nvSpPr>
            <p:spPr>
              <a:xfrm>
                <a:off x="0" y="0"/>
                <a:ext cx="1270000" cy="7559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380" y="12054"/>
                    </a:moveTo>
                    <a:cubicBezTo>
                      <a:pt x="11598" y="15147"/>
                      <a:pt x="14200" y="19689"/>
                      <a:pt x="16833" y="21600"/>
                    </a:cubicBezTo>
                    <a:cubicBezTo>
                      <a:pt x="18014" y="19571"/>
                      <a:pt x="20025" y="17911"/>
                      <a:pt x="21600" y="16704"/>
                    </a:cubicBezTo>
                    <a:cubicBezTo>
                      <a:pt x="14953" y="11525"/>
                      <a:pt x="7053" y="3483"/>
                      <a:pt x="0" y="0"/>
                    </a:cubicBezTo>
                    <a:cubicBezTo>
                      <a:pt x="0" y="0"/>
                      <a:pt x="6515" y="8057"/>
                      <a:pt x="9380" y="1205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" name="chenying0907 128"/>
              <p:cNvSpPr/>
              <p:nvPr/>
            </p:nvSpPr>
            <p:spPr>
              <a:xfrm>
                <a:off x="876300" y="762000"/>
                <a:ext cx="127000" cy="3164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6068"/>
                    </a:moveTo>
                    <a:cubicBezTo>
                      <a:pt x="5986" y="10255"/>
                      <a:pt x="7989" y="16810"/>
                      <a:pt x="9724" y="21600"/>
                    </a:cubicBezTo>
                    <a:cubicBezTo>
                      <a:pt x="11432" y="14701"/>
                      <a:pt x="17634" y="6830"/>
                      <a:pt x="21600" y="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0" name="chenying0907 129"/>
              <p:cNvSpPr/>
              <p:nvPr/>
            </p:nvSpPr>
            <p:spPr>
              <a:xfrm>
                <a:off x="749300" y="952500"/>
                <a:ext cx="177800" cy="1143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5994" y="9254"/>
                      <a:pt x="14545" y="14595"/>
                      <a:pt x="21600" y="2160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131" name="PA_组合 22"/>
          <p:cNvGrpSpPr/>
          <p:nvPr>
            <p:custDataLst>
              <p:tags r:id="rId5"/>
            </p:custDataLst>
          </p:nvPr>
        </p:nvGrpSpPr>
        <p:grpSpPr>
          <a:xfrm rot="1234529">
            <a:off x="482285" y="2454063"/>
            <a:ext cx="2146377" cy="980262"/>
            <a:chOff x="0" y="-1"/>
            <a:chExt cx="1887191" cy="861891"/>
          </a:xfrm>
        </p:grpSpPr>
        <p:sp>
          <p:nvSpPr>
            <p:cNvPr id="132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34" name="PA_chenying0907 148"/>
          <p:cNvSpPr/>
          <p:nvPr>
            <p:custDataLst>
              <p:tags r:id="rId6"/>
            </p:custDataLst>
          </p:nvPr>
        </p:nvSpPr>
        <p:spPr>
          <a:xfrm>
            <a:off x="7099461" y="1723925"/>
            <a:ext cx="3193115" cy="5201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en-US" sz="1200">
                <a:latin typeface="DFPShaoNvW5-GB" charset="-122"/>
                <a:ea typeface="DFPShaoNvW5-GB" charset="-122"/>
                <a:cs typeface="DFPShaoNvW5-GB" charset="-122"/>
              </a:rPr>
              <a:t>Lorem ipsum dolor sit amet, consectetuer adipiscing elit. </a:t>
            </a:r>
            <a:endParaRPr sz="1200">
              <a:latin typeface="DFPShaoNvW5-GB" charset="-122"/>
              <a:ea typeface="DFPShaoNvW5-GB" charset="-122"/>
              <a:cs typeface="DFPShaoNvW5-GB" charset="-122"/>
            </a:endParaRPr>
          </a:p>
        </p:txBody>
      </p:sp>
      <p:grpSp>
        <p:nvGrpSpPr>
          <p:cNvPr id="35" name="PA_组合 22"/>
          <p:cNvGrpSpPr/>
          <p:nvPr>
            <p:custDataLst>
              <p:tags r:id="rId7"/>
            </p:custDataLst>
          </p:nvPr>
        </p:nvGrpSpPr>
        <p:grpSpPr>
          <a:xfrm rot="2133593">
            <a:off x="3993938" y="5500414"/>
            <a:ext cx="588962" cy="268982"/>
            <a:chOff x="0" y="-1"/>
            <a:chExt cx="1887191" cy="861891"/>
          </a:xfrm>
        </p:grpSpPr>
        <p:sp>
          <p:nvSpPr>
            <p:cNvPr id="36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pic>
        <p:nvPicPr>
          <p:cNvPr id="2" name="PA_Lullatone - seasonal produce">
            <a:hlinkClick r:id="" action="ppaction://media"/>
          </p:cNvPr>
          <p:cNvPicPr>
            <a:picLocks noChangeAspect="1"/>
          </p:cNvPicPr>
          <p:nvPr>
            <a:audioFile r:link="rId9"/>
            <p:custDataLst>
              <p:tags r:id="rId10"/>
            </p:custDataLst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124534" y="-1477958"/>
            <a:ext cx="812800" cy="812800"/>
          </a:xfrm>
          <a:prstGeom prst="rect">
            <a:avLst/>
          </a:prstGeom>
        </p:spPr>
      </p:pic>
      <p:sp>
        <p:nvSpPr>
          <p:cNvPr id="28" name="矩形 259"/>
          <p:cNvSpPr>
            <a:spLocks noChangeArrowheads="1"/>
          </p:cNvSpPr>
          <p:nvPr/>
        </p:nvSpPr>
        <p:spPr bwMode="auto">
          <a:xfrm>
            <a:off x="7667279" y="3985186"/>
            <a:ext cx="1765480" cy="54667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 lIns="0" tIns="35998" rIns="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1400" dirty="0">
                <a:cs typeface="Arial" panose="020B0604020202020204" pitchFamily="34" charset="0"/>
              </a:rPr>
              <a:t>汇报</a:t>
            </a:r>
            <a:r>
              <a:rPr lang="en-US" altLang="zh-CN" sz="1400" dirty="0">
                <a:cs typeface="Arial" panose="020B0604020202020204" pitchFamily="34" charset="0"/>
              </a:rPr>
              <a:t>:TUP-</a:t>
            </a:r>
            <a:r>
              <a:rPr lang="zh-CN" altLang="en-US" sz="1400" dirty="0">
                <a:cs typeface="Arial" panose="020B0604020202020204" pitchFamily="34" charset="0"/>
              </a:rPr>
              <a:t>小组</a:t>
            </a:r>
            <a:endParaRPr lang="en-US" altLang="zh-CN" sz="1400" dirty="0">
              <a:cs typeface="Arial" panose="020B0604020202020204" pitchFamily="34" charset="0"/>
            </a:endParaRPr>
          </a:p>
          <a:p>
            <a:pPr algn="ctr">
              <a:buNone/>
            </a:pPr>
            <a:r>
              <a:rPr lang="zh-CN" altLang="en-US" sz="1400" dirty="0"/>
              <a:t>时间：</a:t>
            </a:r>
            <a:r>
              <a:rPr lang="en-US" altLang="zh-CN" sz="1400" dirty="0"/>
              <a:t>2020.9.17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88512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16" grpId="0"/>
      <p:bldP spid="34" grpId="0"/>
      <p:bldP spid="2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enying0907 148"/>
          <p:cNvSpPr/>
          <p:nvPr/>
        </p:nvSpPr>
        <p:spPr>
          <a:xfrm>
            <a:off x="5713334" y="1588073"/>
            <a:ext cx="5403845" cy="25277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/>
              <a:t>魔法师行动较为复杂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zh-CN" dirty="0"/>
              <a:t>他需要观察周围是否有兽人战士同伴，然后移动到离</a:t>
            </a:r>
            <a:r>
              <a:rPr lang="zh-CN" altLang="en-US" dirty="0"/>
              <a:t>玩家</a:t>
            </a:r>
            <a:r>
              <a:rPr lang="zh-CN" altLang="zh-CN" dirty="0"/>
              <a:t>距离最近的兽人战士的身后，距离玩家一定距离处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zh-CN" dirty="0"/>
              <a:t>魔法师所处位置，在玩家到兽人的延长线上，距离</a:t>
            </a:r>
            <a:r>
              <a:rPr lang="zh-CN" altLang="en-US" dirty="0"/>
              <a:t>是玩家到离玩家最近的兽人的距离的</a:t>
            </a:r>
            <a:r>
              <a:rPr lang="en-US" altLang="zh-CN" dirty="0"/>
              <a:t>3</a:t>
            </a:r>
            <a:r>
              <a:rPr lang="zh-CN" altLang="en-US" dirty="0"/>
              <a:t>倍</a:t>
            </a:r>
            <a:r>
              <a:rPr lang="zh-CN" altLang="zh-CN" dirty="0"/>
              <a:t>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615299" y="765709"/>
            <a:ext cx="40267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蓝色魔法师</a:t>
            </a:r>
            <a:r>
              <a:rPr kumimoji="1" lang="en-US" altLang="zh-CN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——</a:t>
            </a:r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远程</a:t>
            </a:r>
          </a:p>
        </p:txBody>
      </p:sp>
      <p:pic>
        <p:nvPicPr>
          <p:cNvPr id="12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713142" y="1237347"/>
            <a:ext cx="4513282" cy="451769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49192115-8371-427E-8203-857B947DCB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1576859"/>
              </p:ext>
            </p:extLst>
          </p:nvPr>
        </p:nvGraphicFramePr>
        <p:xfrm>
          <a:off x="5611528" y="4353859"/>
          <a:ext cx="5623801" cy="13741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03728">
                  <a:extLst>
                    <a:ext uri="{9D8B030D-6E8A-4147-A177-3AD203B41FA5}">
                      <a16:colId xmlns:a16="http://schemas.microsoft.com/office/drawing/2014/main" val="3558881350"/>
                    </a:ext>
                  </a:extLst>
                </a:gridCol>
                <a:gridCol w="2820073">
                  <a:extLst>
                    <a:ext uri="{9D8B030D-6E8A-4147-A177-3AD203B41FA5}">
                      <a16:colId xmlns:a16="http://schemas.microsoft.com/office/drawing/2014/main" val="4121906331"/>
                    </a:ext>
                  </a:extLst>
                </a:gridCol>
              </a:tblGrid>
              <a:tr h="458034">
                <a:tc>
                  <a:txBody>
                    <a:bodyPr/>
                    <a:lstStyle/>
                    <a:p>
                      <a:r>
                        <a:rPr lang="en-US" altLang="zh-CN" dirty="0"/>
                        <a:t>AI</a:t>
                      </a:r>
                      <a:r>
                        <a:rPr lang="zh-CN" altLang="en-US" dirty="0"/>
                        <a:t>行为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目前进展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960110"/>
                  </a:ext>
                </a:extLst>
              </a:tr>
              <a:tr h="458034">
                <a:tc>
                  <a:txBody>
                    <a:bodyPr/>
                    <a:lstStyle/>
                    <a:p>
                      <a:r>
                        <a:rPr lang="zh-CN" altLang="en-US" dirty="0"/>
                        <a:t>跑到兽人身后策略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基本实现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161849"/>
                  </a:ext>
                </a:extLst>
              </a:tr>
              <a:tr h="458034">
                <a:tc>
                  <a:txBody>
                    <a:bodyPr/>
                    <a:lstStyle/>
                    <a:p>
                      <a:r>
                        <a:rPr lang="zh-CN" altLang="en-US" dirty="0"/>
                        <a:t>添加血条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基本实现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8578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311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431238" y="3903035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测试计划进展</a:t>
            </a:r>
          </a:p>
        </p:txBody>
      </p:sp>
      <p:grpSp>
        <p:nvGrpSpPr>
          <p:cNvPr id="1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1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4431238" y="1508012"/>
            <a:ext cx="2360904" cy="2195308"/>
            <a:chOff x="4431238" y="1508012"/>
            <a:chExt cx="2360904" cy="2195308"/>
          </a:xfrm>
        </p:grpSpPr>
        <p:sp>
          <p:nvSpPr>
            <p:cNvPr id="1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209901" y="1833012"/>
              <a:ext cx="95410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>
                  <a:solidFill>
                    <a:schemeClr val="tx2"/>
                  </a:solidFill>
                  <a:latin typeface="DFPShaoNvW5-GB" charset="-122"/>
                  <a:ea typeface="DFPShaoNvW5-GB" charset="-122"/>
                  <a:cs typeface="DFPShaoNvW5-GB" charset="-122"/>
                </a:rPr>
                <a:t>4</a:t>
              </a:r>
              <a:endParaRPr kumimoji="1" lang="zh-CN" altLang="en-US" sz="80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872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435259"/>
              </p:ext>
            </p:extLst>
          </p:nvPr>
        </p:nvGraphicFramePr>
        <p:xfrm>
          <a:off x="1577788" y="237287"/>
          <a:ext cx="10470778" cy="61899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36781">
                  <a:extLst>
                    <a:ext uri="{9D8B030D-6E8A-4147-A177-3AD203B41FA5}">
                      <a16:colId xmlns:a16="http://schemas.microsoft.com/office/drawing/2014/main" val="101937820"/>
                    </a:ext>
                  </a:extLst>
                </a:gridCol>
                <a:gridCol w="4443738">
                  <a:extLst>
                    <a:ext uri="{9D8B030D-6E8A-4147-A177-3AD203B41FA5}">
                      <a16:colId xmlns:a16="http://schemas.microsoft.com/office/drawing/2014/main" val="3462637685"/>
                    </a:ext>
                  </a:extLst>
                </a:gridCol>
                <a:gridCol w="3490259">
                  <a:extLst>
                    <a:ext uri="{9D8B030D-6E8A-4147-A177-3AD203B41FA5}">
                      <a16:colId xmlns:a16="http://schemas.microsoft.com/office/drawing/2014/main" val="3532981677"/>
                    </a:ext>
                  </a:extLst>
                </a:gridCol>
              </a:tblGrid>
              <a:tr h="70649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UNITY Profiler</a:t>
                      </a:r>
                      <a:r>
                        <a:rPr lang="zh-CN" sz="1400" kern="100" dirty="0">
                          <a:effectLst/>
                        </a:rPr>
                        <a:t>测试目标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gridSpan="2"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>
                          <a:effectLst/>
                        </a:rPr>
                        <a:t>对游戏进行性能分析；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>
                          <a:effectLst/>
                        </a:rPr>
                        <a:t>观察</a:t>
                      </a:r>
                      <a:r>
                        <a:rPr lang="en-US" sz="1400" kern="100">
                          <a:effectLst/>
                        </a:rPr>
                        <a:t>CPU</a:t>
                      </a:r>
                      <a:r>
                        <a:rPr lang="zh-CN" sz="1400" kern="100">
                          <a:effectLst/>
                        </a:rPr>
                        <a:t>、</a:t>
                      </a:r>
                      <a:r>
                        <a:rPr lang="en-US" sz="1400" kern="100">
                          <a:effectLst/>
                        </a:rPr>
                        <a:t>GPU</a:t>
                      </a:r>
                      <a:r>
                        <a:rPr lang="zh-CN" sz="1400" kern="100">
                          <a:effectLst/>
                        </a:rPr>
                        <a:t>、渲染、内存、声音、视频、物理、</a:t>
                      </a:r>
                      <a:r>
                        <a:rPr lang="en-US" sz="1400" kern="100">
                          <a:effectLst/>
                        </a:rPr>
                        <a:t>UI</a:t>
                      </a:r>
                      <a:r>
                        <a:rPr lang="zh-CN" sz="1400" kern="100">
                          <a:effectLst/>
                        </a:rPr>
                        <a:t>及全局光照等各类功能模块的性能指标；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7478183"/>
                  </a:ext>
                </a:extLst>
              </a:tr>
              <a:tr h="6246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线程性能分析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gridSpan="2"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 dirty="0">
                          <a:effectLst/>
                        </a:rPr>
                        <a:t>对游戏运行过程中各个线程进行性能分析；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 dirty="0">
                          <a:effectLst/>
                        </a:rPr>
                        <a:t>包括主线程、渲染线程和工作线程；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971028"/>
                  </a:ext>
                </a:extLst>
              </a:tr>
              <a:tr h="94199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人工智能脚本性能分析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gridSpan="2"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 dirty="0">
                          <a:effectLst/>
                        </a:rPr>
                        <a:t>计算该任务在当前帧内</a:t>
                      </a:r>
                      <a:r>
                        <a:rPr lang="en-US" sz="1400" kern="100" dirty="0">
                          <a:effectLst/>
                        </a:rPr>
                        <a:t>CPU</a:t>
                      </a:r>
                      <a:r>
                        <a:rPr lang="zh-CN" sz="1400" kern="100" dirty="0">
                          <a:effectLst/>
                        </a:rPr>
                        <a:t>占用时间比例，耗时总时长等性能参数；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 dirty="0">
                          <a:effectLst/>
                        </a:rPr>
                        <a:t>修改或更换人工智能算法，观察算法的选择对于游戏性能的影响；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9792379"/>
                  </a:ext>
                </a:extLst>
              </a:tr>
              <a:tr h="941997"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测试范围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难度调节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增加</a:t>
                      </a: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的血条，调整人物以及</a:t>
                      </a: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的伤害值，调整游戏中关卡的难度以及对游戏中</a:t>
                      </a: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的出现概率进行调整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4130718779"/>
                  </a:ext>
                </a:extLst>
              </a:tr>
              <a:tr h="3123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人工智能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实现</a:t>
                      </a: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智能避开陷阱；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294633171"/>
                  </a:ext>
                </a:extLst>
              </a:tr>
              <a:tr h="3123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实现</a:t>
                      </a: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之间的战术配合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1469433022"/>
                  </a:ext>
                </a:extLst>
              </a:tr>
              <a:tr h="141299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boss</a:t>
                      </a:r>
                      <a:r>
                        <a:rPr lang="zh-CN" sz="1400" kern="100" dirty="0">
                          <a:effectLst/>
                        </a:rPr>
                        <a:t>状态变化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增加</a:t>
                      </a:r>
                      <a:r>
                        <a:rPr lang="en-US" sz="1400" kern="100" dirty="0">
                          <a:effectLst/>
                        </a:rPr>
                        <a:t>BOSS</a:t>
                      </a:r>
                      <a:r>
                        <a:rPr lang="zh-CN" sz="1400" kern="100" dirty="0">
                          <a:effectLst/>
                        </a:rPr>
                        <a:t>，</a:t>
                      </a:r>
                      <a:r>
                        <a:rPr lang="en-US" sz="1400" kern="100" dirty="0">
                          <a:effectLst/>
                        </a:rPr>
                        <a:t>BOSS</a:t>
                      </a:r>
                      <a:r>
                        <a:rPr lang="zh-CN" sz="1400" kern="100" dirty="0">
                          <a:effectLst/>
                        </a:rPr>
                        <a:t>分为三种状态，血量减少时依次触发状态变化，</a:t>
                      </a:r>
                      <a:r>
                        <a:rPr lang="en-US" sz="1400" kern="100" dirty="0">
                          <a:effectLst/>
                        </a:rPr>
                        <a:t>BOSS</a:t>
                      </a:r>
                      <a:r>
                        <a:rPr lang="zh-CN" sz="1400" kern="100" dirty="0">
                          <a:effectLst/>
                        </a:rPr>
                        <a:t>在变化状态时会变成狂暴状态（变大变颜色），并且会发射围绕自己一圈的弹幕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1260889479"/>
                  </a:ext>
                </a:extLst>
              </a:tr>
              <a:tr h="312350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待测</a:t>
                      </a:r>
                      <a:r>
                        <a:rPr lang="en-US" sz="1400" kern="100">
                          <a:effectLst/>
                        </a:rPr>
                        <a:t>AI</a:t>
                      </a:r>
                      <a:r>
                        <a:rPr lang="zh-CN" sz="1400" kern="100">
                          <a:effectLst/>
                        </a:rPr>
                        <a:t>模型设计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运动层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自动躲避陷阱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3380695535"/>
                  </a:ext>
                </a:extLst>
              </a:tr>
              <a:tr h="3123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决策层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以决策树为例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814790278"/>
                  </a:ext>
                </a:extLst>
              </a:tr>
              <a:tr h="3123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战略层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前后夹击，由队长带领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2643594564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368244" y="1259175"/>
            <a:ext cx="877163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测</a:t>
            </a:r>
            <a:endParaRPr lang="en-US" altLang="zh-CN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试</a:t>
            </a:r>
            <a:endParaRPr lang="en-US" altLang="zh-CN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计</a:t>
            </a:r>
            <a:endParaRPr lang="en-US" altLang="zh-CN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划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2725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5ED793C-B0ED-4312-8759-4279C0EA1D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18" y="1104209"/>
            <a:ext cx="5782615" cy="464958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A7FADD4-BEBB-4CEE-98FC-2411E35913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104209"/>
            <a:ext cx="5872040" cy="464958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70B7558-71C1-4369-B456-6451958491E6}"/>
              </a:ext>
            </a:extLst>
          </p:cNvPr>
          <p:cNvSpPr txBox="1"/>
          <p:nvPr/>
        </p:nvSpPr>
        <p:spPr>
          <a:xfrm>
            <a:off x="481263" y="353943"/>
            <a:ext cx="4966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新增测试模块设计</a:t>
            </a:r>
          </a:p>
        </p:txBody>
      </p:sp>
    </p:spTree>
    <p:extLst>
      <p:ext uri="{BB962C8B-B14F-4D97-AF65-F5344CB8AC3E}">
        <p14:creationId xmlns:p14="http://schemas.microsoft.com/office/powerpoint/2010/main" val="3199546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70B7558-71C1-4369-B456-6451958491E6}"/>
              </a:ext>
            </a:extLst>
          </p:cNvPr>
          <p:cNvSpPr txBox="1"/>
          <p:nvPr/>
        </p:nvSpPr>
        <p:spPr>
          <a:xfrm>
            <a:off x="481263" y="353943"/>
            <a:ext cx="49666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新增测试模块设计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9562839-F8D6-40D0-9458-9BDB71F0A7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803" y="1494145"/>
            <a:ext cx="5589516" cy="4512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8669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56358" y="2854845"/>
            <a:ext cx="42306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rPr>
              <a:t>Thank you</a:t>
            </a:r>
            <a:endParaRPr kumimoji="1" lang="zh-CN" altLang="en-US" sz="5400">
              <a:solidFill>
                <a:schemeClr val="tx2"/>
              </a:solidFill>
              <a:latin typeface="DFPShaoNvW5-GB" charset="-122"/>
              <a:ea typeface="DFPShaoNvW5-GB" charset="-122"/>
              <a:cs typeface="DFPShaoNvW5-GB" charset="-122"/>
            </a:endParaRPr>
          </a:p>
        </p:txBody>
      </p:sp>
      <p:grpSp>
        <p:nvGrpSpPr>
          <p:cNvPr id="5" name="Group 24"/>
          <p:cNvGrpSpPr/>
          <p:nvPr/>
        </p:nvGrpSpPr>
        <p:grpSpPr>
          <a:xfrm rot="2186241">
            <a:off x="7834953" y="1807473"/>
            <a:ext cx="595560" cy="3022528"/>
            <a:chOff x="0" y="0"/>
            <a:chExt cx="221332" cy="1123292"/>
          </a:xfrm>
        </p:grpSpPr>
        <p:sp>
          <p:nvSpPr>
            <p:cNvPr id="6" name="Shape 20"/>
            <p:cNvSpPr/>
            <p:nvPr/>
          </p:nvSpPr>
          <p:spPr>
            <a:xfrm>
              <a:off x="12699" y="165100"/>
              <a:ext cx="208634" cy="742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22" h="21600" extrusionOk="0">
                  <a:moveTo>
                    <a:pt x="19779" y="21600"/>
                  </a:moveTo>
                  <a:cubicBezTo>
                    <a:pt x="21308" y="19799"/>
                    <a:pt x="20061" y="18140"/>
                    <a:pt x="19699" y="16279"/>
                  </a:cubicBezTo>
                  <a:cubicBezTo>
                    <a:pt x="18646" y="10853"/>
                    <a:pt x="19061" y="5372"/>
                    <a:pt x="15824" y="0"/>
                  </a:cubicBezTo>
                  <a:lnTo>
                    <a:pt x="1" y="0"/>
                  </a:lnTo>
                  <a:lnTo>
                    <a:pt x="775" y="1843"/>
                  </a:lnTo>
                  <a:cubicBezTo>
                    <a:pt x="763" y="4727"/>
                    <a:pt x="1217" y="13025"/>
                    <a:pt x="1506" y="15903"/>
                  </a:cubicBezTo>
                  <a:cubicBezTo>
                    <a:pt x="1688" y="17715"/>
                    <a:pt x="-292" y="19629"/>
                    <a:pt x="37" y="21376"/>
                  </a:cubicBezTo>
                </a:path>
              </a:pathLst>
            </a:custGeom>
            <a:solidFill>
              <a:srgbClr val="FDD67A"/>
            </a:solidFill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" name="Shape 21"/>
            <p:cNvSpPr/>
            <p:nvPr/>
          </p:nvSpPr>
          <p:spPr>
            <a:xfrm>
              <a:off x="12700" y="889000"/>
              <a:ext cx="199716" cy="175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274" extrusionOk="0">
                  <a:moveTo>
                    <a:pt x="21600" y="0"/>
                  </a:moveTo>
                  <a:cubicBezTo>
                    <a:pt x="18923" y="21600"/>
                    <a:pt x="5182" y="19974"/>
                    <a:pt x="0" y="11161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" name="Shape 22"/>
            <p:cNvSpPr/>
            <p:nvPr/>
          </p:nvSpPr>
          <p:spPr>
            <a:xfrm>
              <a:off x="0" y="-1"/>
              <a:ext cx="169627" cy="156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9" extrusionOk="0">
                  <a:moveTo>
                    <a:pt x="21600" y="21399"/>
                  </a:moveTo>
                  <a:cubicBezTo>
                    <a:pt x="21600" y="14641"/>
                    <a:pt x="20714" y="6540"/>
                    <a:pt x="20597" y="325"/>
                  </a:cubicBezTo>
                  <a:cubicBezTo>
                    <a:pt x="13874" y="-42"/>
                    <a:pt x="6603" y="-201"/>
                    <a:pt x="0" y="411"/>
                  </a:cubicBezTo>
                  <a:cubicBezTo>
                    <a:pt x="771" y="6724"/>
                    <a:pt x="1612" y="13779"/>
                    <a:pt x="1316" y="20126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" name="Shape 23"/>
            <p:cNvSpPr/>
            <p:nvPr/>
          </p:nvSpPr>
          <p:spPr>
            <a:xfrm>
              <a:off x="12700" y="889000"/>
              <a:ext cx="200707" cy="2342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72" y="7302"/>
                    <a:pt x="6555" y="15634"/>
                    <a:pt x="11604" y="21600"/>
                  </a:cubicBezTo>
                  <a:cubicBezTo>
                    <a:pt x="14587" y="14593"/>
                    <a:pt x="19470" y="7960"/>
                    <a:pt x="21600" y="70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3894091" y="3788093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rPr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2030641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1003 -0.14699 C -0.30612 -0.1456 -0.3 -0.14352 -0.2961 -0.14259 C -0.26927 -0.13704 -0.29545 -0.14468 -0.25925 -0.13588 C -0.25157 -0.1338 -0.24401 -0.13102 -0.23633 -0.12894 C -0.22878 -0.12709 -0.2211 -0.12616 -0.21354 -0.12454 C -0.20495 -0.12246 -0.19662 -0.11968 -0.18802 -0.11759 C -0.17331 -0.11435 -0.15847 -0.10926 -0.14362 -0.10857 L -0.08516 -0.10648 L -0.00886 -0.10857 C -0.00378 -0.10857 -0.01901 -0.10787 -0.02409 -0.10648 C -0.02709 -0.10556 -0.03008 -0.10371 -0.03295 -0.10185 C -0.03815 -0.09838 -0.04297 -0.09375 -0.04818 -0.09051 C -0.05404 -0.08704 -0.06016 -0.08496 -0.06602 -0.08148 C -0.07865 -0.07408 -0.10768 -0.05116 -0.11563 -0.04537 C -0.12018 -0.04213 -0.125 -0.03935 -0.12956 -0.03634 C -0.13295 -0.03403 -0.1362 -0.03079 -0.13972 -0.0294 C -0.1487 -0.02593 -0.15261 -0.02454 -0.16133 -0.02037 C -0.17839 -0.01227 -0.1625 -0.01968 -0.17787 -0.01134 C -0.17956 -0.01042 -0.18125 -0.00996 -0.18295 -0.00926 C -0.19076 -0.00232 -0.19688 0.00069 -0.17149 0.00208 C -0.14909 0.00347 -0.1267 0.00023 -0.10417 2.22222E-6 L 2.70833E-6 2.22222E-6 " pathEditMode="relative" rAng="0" ptsTypes="AAAAAAAAAAAAAAAAAAAA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95" y="745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921869" y="2006606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72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rPr>
              <a:t>目录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410136" y="170405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成员分工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531237" y="1355250"/>
            <a:ext cx="34050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48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rPr>
              <a:t>Contents</a:t>
            </a:r>
            <a:endParaRPr kumimoji="1" lang="zh-CN" altLang="en-US" sz="4800">
              <a:solidFill>
                <a:schemeClr val="tx2"/>
              </a:solidFill>
              <a:latin typeface="DFPShaoNvW5-GB" charset="-122"/>
              <a:ea typeface="DFPShaoNvW5-GB" charset="-122"/>
              <a:cs typeface="DFPShaoNvW5-GB" charset="-122"/>
            </a:endParaRPr>
          </a:p>
        </p:txBody>
      </p:sp>
      <p:grpSp>
        <p:nvGrpSpPr>
          <p:cNvPr id="68" name="组 67"/>
          <p:cNvGrpSpPr/>
          <p:nvPr/>
        </p:nvGrpSpPr>
        <p:grpSpPr>
          <a:xfrm>
            <a:off x="6528664" y="1618363"/>
            <a:ext cx="714896" cy="842464"/>
            <a:chOff x="6528664" y="1618363"/>
            <a:chExt cx="714896" cy="842464"/>
          </a:xfrm>
        </p:grpSpPr>
        <p:sp>
          <p:nvSpPr>
            <p:cNvPr id="27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722231" y="1808762"/>
              <a:ext cx="4154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>
                  <a:latin typeface="DFPShaoNvW5-GB" charset="-122"/>
                  <a:ea typeface="DFPShaoNvW5-GB" charset="-122"/>
                  <a:cs typeface="DFPShaoNvW5-GB" charset="-122"/>
                </a:rPr>
                <a:t>1</a:t>
              </a:r>
              <a:endParaRPr kumimoji="1" lang="zh-CN" altLang="en-US" sz="2400"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  <p:grpSp>
        <p:nvGrpSpPr>
          <p:cNvPr id="55" name="Group 98"/>
          <p:cNvGrpSpPr/>
          <p:nvPr/>
        </p:nvGrpSpPr>
        <p:grpSpPr>
          <a:xfrm>
            <a:off x="-7636560" y="4658289"/>
            <a:ext cx="14520706" cy="15082672"/>
            <a:chOff x="0" y="0"/>
            <a:chExt cx="1232382" cy="1280079"/>
          </a:xfrm>
        </p:grpSpPr>
        <p:sp>
          <p:nvSpPr>
            <p:cNvPr id="56" name="chenying0907 92"/>
            <p:cNvSpPr/>
            <p:nvPr/>
          </p:nvSpPr>
          <p:spPr>
            <a:xfrm>
              <a:off x="63500" y="431806"/>
              <a:ext cx="1168883" cy="848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9" h="20335" extrusionOk="0">
                  <a:moveTo>
                    <a:pt x="13379" y="9888"/>
                  </a:moveTo>
                  <a:cubicBezTo>
                    <a:pt x="16156" y="7987"/>
                    <a:pt x="19260" y="4290"/>
                    <a:pt x="20047" y="0"/>
                  </a:cubicBezTo>
                  <a:cubicBezTo>
                    <a:pt x="21600" y="7245"/>
                    <a:pt x="19676" y="14890"/>
                    <a:pt x="14434" y="18706"/>
                  </a:cubicBezTo>
                  <a:cubicBezTo>
                    <a:pt x="10460" y="21600"/>
                    <a:pt x="5646" y="20542"/>
                    <a:pt x="2448" y="16290"/>
                  </a:cubicBezTo>
                  <a:cubicBezTo>
                    <a:pt x="1349" y="14829"/>
                    <a:pt x="841" y="13153"/>
                    <a:pt x="0" y="11506"/>
                  </a:cubicBezTo>
                  <a:cubicBezTo>
                    <a:pt x="415" y="12319"/>
                    <a:pt x="2222" y="12745"/>
                    <a:pt x="2888" y="12873"/>
                  </a:cubicBezTo>
                  <a:cubicBezTo>
                    <a:pt x="4049" y="13097"/>
                    <a:pt x="5240" y="12941"/>
                    <a:pt x="6395" y="12727"/>
                  </a:cubicBezTo>
                  <a:cubicBezTo>
                    <a:pt x="8821" y="12276"/>
                    <a:pt x="11185" y="11390"/>
                    <a:pt x="13379" y="988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" name="chenying0907 93"/>
            <p:cNvSpPr/>
            <p:nvPr/>
          </p:nvSpPr>
          <p:spPr>
            <a:xfrm>
              <a:off x="0" y="6"/>
              <a:ext cx="1229464" cy="1277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14" h="17624" extrusionOk="0">
                  <a:moveTo>
                    <a:pt x="18089" y="13212"/>
                  </a:moveTo>
                  <a:cubicBezTo>
                    <a:pt x="20793" y="8665"/>
                    <a:pt x="19051" y="1688"/>
                    <a:pt x="12580" y="249"/>
                  </a:cubicBezTo>
                  <a:cubicBezTo>
                    <a:pt x="5779" y="-1264"/>
                    <a:pt x="-807" y="4397"/>
                    <a:pt x="81" y="10133"/>
                  </a:cubicBezTo>
                  <a:cubicBezTo>
                    <a:pt x="1215" y="17455"/>
                    <a:pt x="11799" y="20336"/>
                    <a:pt x="17105" y="14539"/>
                  </a:cubicBezTo>
                  <a:cubicBezTo>
                    <a:pt x="17481" y="14129"/>
                    <a:pt x="17809" y="13683"/>
                    <a:pt x="18089" y="13212"/>
                  </a:cubicBezTo>
                  <a:close/>
                </a:path>
              </a:pathLst>
            </a:custGeom>
            <a:noFill/>
            <a:ln w="762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" name="chenying0907 94"/>
            <p:cNvSpPr/>
            <p:nvPr/>
          </p:nvSpPr>
          <p:spPr>
            <a:xfrm flipH="1" flipV="1">
              <a:off x="598375" y="0"/>
              <a:ext cx="12664" cy="1275141"/>
            </a:xfrm>
            <a:prstGeom prst="line">
              <a:avLst/>
            </a:pr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" name="chenying0907 95"/>
            <p:cNvSpPr/>
            <p:nvPr/>
          </p:nvSpPr>
          <p:spPr>
            <a:xfrm>
              <a:off x="228599" y="6"/>
              <a:ext cx="761433" cy="1264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47" h="18273" extrusionOk="0">
                  <a:moveTo>
                    <a:pt x="12391" y="18096"/>
                  </a:moveTo>
                  <a:cubicBezTo>
                    <a:pt x="20299" y="16704"/>
                    <a:pt x="20971" y="9754"/>
                    <a:pt x="20010" y="6028"/>
                  </a:cubicBezTo>
                  <a:cubicBezTo>
                    <a:pt x="19534" y="4185"/>
                    <a:pt x="18487" y="1426"/>
                    <a:pt x="14982" y="544"/>
                  </a:cubicBezTo>
                  <a:cubicBezTo>
                    <a:pt x="3960" y="-2230"/>
                    <a:pt x="-629" y="6301"/>
                    <a:pt x="69" y="10363"/>
                  </a:cubicBezTo>
                  <a:cubicBezTo>
                    <a:pt x="598" y="13437"/>
                    <a:pt x="5155" y="19370"/>
                    <a:pt x="12391" y="18096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" name="chenying0907 96"/>
            <p:cNvSpPr/>
            <p:nvPr/>
          </p:nvSpPr>
          <p:spPr>
            <a:xfrm>
              <a:off x="50800" y="381006"/>
              <a:ext cx="1143000" cy="53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084" extrusionOk="0">
                  <a:moveTo>
                    <a:pt x="0" y="10975"/>
                  </a:moveTo>
                  <a:cubicBezTo>
                    <a:pt x="5633" y="-4190"/>
                    <a:pt x="11507" y="-2443"/>
                    <a:pt x="17154" y="8930"/>
                  </a:cubicBezTo>
                  <a:cubicBezTo>
                    <a:pt x="18363" y="11362"/>
                    <a:pt x="19610" y="11211"/>
                    <a:pt x="20810" y="14623"/>
                  </a:cubicBezTo>
                  <a:cubicBezTo>
                    <a:pt x="21087" y="15412"/>
                    <a:pt x="21308" y="17410"/>
                    <a:pt x="21600" y="1703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" name="chenying0907 97"/>
            <p:cNvSpPr/>
            <p:nvPr/>
          </p:nvSpPr>
          <p:spPr>
            <a:xfrm>
              <a:off x="38100" y="825506"/>
              <a:ext cx="1163030" cy="32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83" extrusionOk="0">
                  <a:moveTo>
                    <a:pt x="0" y="13166"/>
                  </a:moveTo>
                  <a:cubicBezTo>
                    <a:pt x="1349" y="4232"/>
                    <a:pt x="2977" y="14571"/>
                    <a:pt x="4335" y="16158"/>
                  </a:cubicBezTo>
                  <a:cubicBezTo>
                    <a:pt x="8003" y="20406"/>
                    <a:pt x="11670" y="21600"/>
                    <a:pt x="15337" y="15282"/>
                  </a:cubicBezTo>
                  <a:cubicBezTo>
                    <a:pt x="17520" y="11503"/>
                    <a:pt x="19444" y="14571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62" name="Group 22"/>
          <p:cNvGrpSpPr/>
          <p:nvPr/>
        </p:nvGrpSpPr>
        <p:grpSpPr>
          <a:xfrm rot="1234529">
            <a:off x="482285" y="2454063"/>
            <a:ext cx="2146377" cy="980262"/>
            <a:chOff x="0" y="-1"/>
            <a:chExt cx="1887191" cy="861891"/>
          </a:xfrm>
        </p:grpSpPr>
        <p:sp>
          <p:nvSpPr>
            <p:cNvPr id="63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4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65" name="Group 22"/>
          <p:cNvGrpSpPr/>
          <p:nvPr/>
        </p:nvGrpSpPr>
        <p:grpSpPr>
          <a:xfrm rot="2133593">
            <a:off x="3993938" y="5500414"/>
            <a:ext cx="588962" cy="268982"/>
            <a:chOff x="0" y="-1"/>
            <a:chExt cx="1887191" cy="861891"/>
          </a:xfrm>
        </p:grpSpPr>
        <p:sp>
          <p:nvSpPr>
            <p:cNvPr id="66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7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8019201" y="2824196"/>
            <a:ext cx="22605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Boss AI </a:t>
            </a:r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成果</a:t>
            </a:r>
          </a:p>
        </p:txBody>
      </p:sp>
      <p:grpSp>
        <p:nvGrpSpPr>
          <p:cNvPr id="73" name="组 72"/>
          <p:cNvGrpSpPr/>
          <p:nvPr/>
        </p:nvGrpSpPr>
        <p:grpSpPr>
          <a:xfrm>
            <a:off x="7137729" y="2738504"/>
            <a:ext cx="714896" cy="842464"/>
            <a:chOff x="6528664" y="1618363"/>
            <a:chExt cx="714896" cy="842464"/>
          </a:xfrm>
        </p:grpSpPr>
        <p:sp>
          <p:nvSpPr>
            <p:cNvPr id="74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6722231" y="1808762"/>
              <a:ext cx="4154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>
                  <a:latin typeface="DFPShaoNvW5-GB" charset="-122"/>
                  <a:ea typeface="DFPShaoNvW5-GB" charset="-122"/>
                  <a:cs typeface="DFPShaoNvW5-GB" charset="-122"/>
                </a:rPr>
                <a:t>2</a:t>
              </a:r>
              <a:endParaRPr kumimoji="1" lang="zh-CN" altLang="en-US" sz="2400"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  <p:sp>
        <p:nvSpPr>
          <p:cNvPr id="76" name="文本框 75"/>
          <p:cNvSpPr txBox="1"/>
          <p:nvPr/>
        </p:nvSpPr>
        <p:spPr>
          <a:xfrm>
            <a:off x="7494995" y="394474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小怪</a:t>
            </a:r>
            <a:r>
              <a:rPr kumimoji="1" lang="en-US" altLang="zh-CN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AI</a:t>
            </a:r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成果</a:t>
            </a:r>
          </a:p>
        </p:txBody>
      </p:sp>
      <p:grpSp>
        <p:nvGrpSpPr>
          <p:cNvPr id="77" name="组 76"/>
          <p:cNvGrpSpPr/>
          <p:nvPr/>
        </p:nvGrpSpPr>
        <p:grpSpPr>
          <a:xfrm>
            <a:off x="6613523" y="3859048"/>
            <a:ext cx="714896" cy="842464"/>
            <a:chOff x="6528664" y="1618363"/>
            <a:chExt cx="714896" cy="842464"/>
          </a:xfrm>
        </p:grpSpPr>
        <p:sp>
          <p:nvSpPr>
            <p:cNvPr id="78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6722231" y="1808762"/>
              <a:ext cx="4154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>
                  <a:latin typeface="DFPShaoNvW5-GB" charset="-122"/>
                  <a:ea typeface="DFPShaoNvW5-GB" charset="-122"/>
                  <a:cs typeface="DFPShaoNvW5-GB" charset="-122"/>
                </a:rPr>
                <a:t>3</a:t>
              </a:r>
              <a:endParaRPr kumimoji="1" lang="zh-CN" altLang="en-US" sz="2400"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  <p:sp>
        <p:nvSpPr>
          <p:cNvPr id="80" name="文本框 79"/>
          <p:cNvSpPr txBox="1"/>
          <p:nvPr/>
        </p:nvSpPr>
        <p:spPr>
          <a:xfrm>
            <a:off x="8104060" y="5064881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测试计划进展</a:t>
            </a:r>
            <a:endParaRPr kumimoji="1" lang="en-US" altLang="zh-CN" sz="2800" dirty="0">
              <a:solidFill>
                <a:schemeClr val="tx2">
                  <a:lumMod val="75000"/>
                </a:schemeClr>
              </a:solidFill>
              <a:latin typeface="DFPShaoNvW5-GB" charset="-122"/>
              <a:ea typeface="DFPShaoNvW5-GB" charset="-122"/>
              <a:cs typeface="DFPShaoNvW5-GB" charset="-122"/>
            </a:endParaRPr>
          </a:p>
        </p:txBody>
      </p:sp>
      <p:grpSp>
        <p:nvGrpSpPr>
          <p:cNvPr id="81" name="组 80"/>
          <p:cNvGrpSpPr/>
          <p:nvPr/>
        </p:nvGrpSpPr>
        <p:grpSpPr>
          <a:xfrm>
            <a:off x="7222588" y="4979189"/>
            <a:ext cx="714896" cy="842464"/>
            <a:chOff x="6528664" y="1618363"/>
            <a:chExt cx="714896" cy="842464"/>
          </a:xfrm>
        </p:grpSpPr>
        <p:sp>
          <p:nvSpPr>
            <p:cNvPr id="82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6722231" y="1808762"/>
              <a:ext cx="4154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>
                  <a:latin typeface="DFPShaoNvW5-GB" charset="-122"/>
                  <a:ea typeface="DFPShaoNvW5-GB" charset="-122"/>
                  <a:cs typeface="DFPShaoNvW5-GB" charset="-122"/>
                </a:rPr>
                <a:t>4</a:t>
              </a:r>
              <a:endParaRPr kumimoji="1" lang="zh-CN" altLang="en-US" sz="2400"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917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72" grpId="0"/>
      <p:bldP spid="76" grpId="0"/>
      <p:bldP spid="8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760817" y="391988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成员分工</a:t>
            </a:r>
          </a:p>
        </p:txBody>
      </p:sp>
      <p:grpSp>
        <p:nvGrpSpPr>
          <p:cNvPr id="3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3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4431238" y="1508012"/>
            <a:ext cx="2360904" cy="2195308"/>
            <a:chOff x="4431238" y="1508012"/>
            <a:chExt cx="2360904" cy="2195308"/>
          </a:xfrm>
        </p:grpSpPr>
        <p:sp>
          <p:nvSpPr>
            <p:cNvPr id="3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209901" y="1833012"/>
              <a:ext cx="95410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>
                  <a:solidFill>
                    <a:schemeClr val="tx2"/>
                  </a:solidFill>
                  <a:latin typeface="DFPShaoNvW5-GB" charset="-122"/>
                  <a:ea typeface="DFPShaoNvW5-GB" charset="-122"/>
                  <a:cs typeface="DFPShaoNvW5-GB" charset="-122"/>
                </a:rPr>
                <a:t>1</a:t>
              </a:r>
              <a:endParaRPr kumimoji="1" lang="zh-CN" altLang="en-US" sz="80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4006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472652"/>
              </p:ext>
            </p:extLst>
          </p:nvPr>
        </p:nvGraphicFramePr>
        <p:xfrm>
          <a:off x="869576" y="448235"/>
          <a:ext cx="10623176" cy="55491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871">
                  <a:extLst>
                    <a:ext uri="{9D8B030D-6E8A-4147-A177-3AD203B41FA5}">
                      <a16:colId xmlns:a16="http://schemas.microsoft.com/office/drawing/2014/main" val="418475113"/>
                    </a:ext>
                  </a:extLst>
                </a:gridCol>
                <a:gridCol w="2967318">
                  <a:extLst>
                    <a:ext uri="{9D8B030D-6E8A-4147-A177-3AD203B41FA5}">
                      <a16:colId xmlns:a16="http://schemas.microsoft.com/office/drawing/2014/main" val="2575090212"/>
                    </a:ext>
                  </a:extLst>
                </a:gridCol>
                <a:gridCol w="2931459">
                  <a:extLst>
                    <a:ext uri="{9D8B030D-6E8A-4147-A177-3AD203B41FA5}">
                      <a16:colId xmlns:a16="http://schemas.microsoft.com/office/drawing/2014/main" val="3795369623"/>
                    </a:ext>
                  </a:extLst>
                </a:gridCol>
                <a:gridCol w="2913528">
                  <a:extLst>
                    <a:ext uri="{9D8B030D-6E8A-4147-A177-3AD203B41FA5}">
                      <a16:colId xmlns:a16="http://schemas.microsoft.com/office/drawing/2014/main" val="1941485370"/>
                    </a:ext>
                  </a:extLst>
                </a:gridCol>
              </a:tblGrid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担任负责人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第二职位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所属小组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773987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刘洋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项目经理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小怪</a:t>
                      </a: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625308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张旭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游戏策划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关卡设计师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Boss AI 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103698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和昕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设计负责人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游戏策划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Boss AI 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152027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陈泽鸿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关卡设计师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场景美化组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040688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张航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测试负责人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小怪</a:t>
                      </a: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1361579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冯毅伟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文档负责人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测试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小怪</a:t>
                      </a: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0022131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管熙玉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财务负责人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美工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场景美化组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903677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张芷璇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美工负责人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小怪</a:t>
                      </a: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15093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76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364077" y="3919884"/>
            <a:ext cx="28520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Boss AI </a:t>
            </a:r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成果</a:t>
            </a:r>
          </a:p>
        </p:txBody>
      </p:sp>
      <p:grpSp>
        <p:nvGrpSpPr>
          <p:cNvPr id="1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1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4431238" y="1508012"/>
            <a:ext cx="2360904" cy="2195308"/>
            <a:chOff x="4431238" y="1508012"/>
            <a:chExt cx="2360904" cy="2195308"/>
          </a:xfrm>
        </p:grpSpPr>
        <p:sp>
          <p:nvSpPr>
            <p:cNvPr id="1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209901" y="1833012"/>
              <a:ext cx="95410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>
                  <a:solidFill>
                    <a:schemeClr val="tx2"/>
                  </a:solidFill>
                  <a:latin typeface="DFPShaoNvW5-GB" charset="-122"/>
                  <a:ea typeface="DFPShaoNvW5-GB" charset="-122"/>
                  <a:cs typeface="DFPShaoNvW5-GB" charset="-122"/>
                </a:rPr>
                <a:t>2</a:t>
              </a:r>
              <a:endParaRPr kumimoji="1" lang="zh-CN" altLang="en-US" sz="80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9008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272727"/>
              </p:ext>
            </p:extLst>
          </p:nvPr>
        </p:nvGraphicFramePr>
        <p:xfrm>
          <a:off x="770021" y="1597793"/>
          <a:ext cx="9981398" cy="31684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95463">
                  <a:extLst>
                    <a:ext uri="{9D8B030D-6E8A-4147-A177-3AD203B41FA5}">
                      <a16:colId xmlns:a16="http://schemas.microsoft.com/office/drawing/2014/main" val="3364751649"/>
                    </a:ext>
                  </a:extLst>
                </a:gridCol>
                <a:gridCol w="1501482">
                  <a:extLst>
                    <a:ext uri="{9D8B030D-6E8A-4147-A177-3AD203B41FA5}">
                      <a16:colId xmlns:a16="http://schemas.microsoft.com/office/drawing/2014/main" val="1952935523"/>
                    </a:ext>
                  </a:extLst>
                </a:gridCol>
                <a:gridCol w="2280183">
                  <a:extLst>
                    <a:ext uri="{9D8B030D-6E8A-4147-A177-3AD203B41FA5}">
                      <a16:colId xmlns:a16="http://schemas.microsoft.com/office/drawing/2014/main" val="2605853671"/>
                    </a:ext>
                  </a:extLst>
                </a:gridCol>
                <a:gridCol w="2252135">
                  <a:extLst>
                    <a:ext uri="{9D8B030D-6E8A-4147-A177-3AD203B41FA5}">
                      <a16:colId xmlns:a16="http://schemas.microsoft.com/office/drawing/2014/main" val="703645717"/>
                    </a:ext>
                  </a:extLst>
                </a:gridCol>
                <a:gridCol w="2252135">
                  <a:extLst>
                    <a:ext uri="{9D8B030D-6E8A-4147-A177-3AD203B41FA5}">
                      <a16:colId xmlns:a16="http://schemas.microsoft.com/office/drawing/2014/main" val="4169214192"/>
                    </a:ext>
                  </a:extLst>
                </a:gridCol>
              </a:tblGrid>
              <a:tr h="79210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</a:rPr>
                        <a:t>HP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攻击模式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技能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切换下一阶段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800" b="1" kern="1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目前进展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6400133"/>
                  </a:ext>
                </a:extLst>
              </a:tr>
              <a:tr h="79210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100%</a:t>
                      </a:r>
                      <a:r>
                        <a:rPr lang="zh-CN" sz="1800" kern="100">
                          <a:effectLst/>
                        </a:rPr>
                        <a:t>～</a:t>
                      </a:r>
                      <a:r>
                        <a:rPr lang="en-US" sz="1800" kern="100">
                          <a:effectLst/>
                        </a:rPr>
                        <a:t>60%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近战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近战平</a:t>
                      </a:r>
                      <a:r>
                        <a:rPr lang="en-US" sz="1800" kern="100" dirty="0">
                          <a:effectLst/>
                        </a:rPr>
                        <a:t>A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发射一圈弹幕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已完成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9719340"/>
                  </a:ext>
                </a:extLst>
              </a:tr>
              <a:tr h="79210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60%</a:t>
                      </a:r>
                      <a:r>
                        <a:rPr lang="zh-CN" sz="1800" kern="100">
                          <a:effectLst/>
                        </a:rPr>
                        <a:t>～</a:t>
                      </a:r>
                      <a:r>
                        <a:rPr lang="en-US" sz="1800" kern="100">
                          <a:effectLst/>
                        </a:rPr>
                        <a:t>20%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</a:rPr>
                        <a:t>远程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召唤小兵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时停、场景切换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召唤炮车已完成，切换时的时停还未完成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6265496"/>
                  </a:ext>
                </a:extLst>
              </a:tr>
              <a:tr h="79210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20%</a:t>
                      </a:r>
                      <a:r>
                        <a:rPr lang="zh-CN" sz="1800" kern="100">
                          <a:effectLst/>
                        </a:rPr>
                        <a:t>～</a:t>
                      </a:r>
                      <a:r>
                        <a:rPr lang="en-US" sz="1800" kern="100">
                          <a:effectLst/>
                        </a:rPr>
                        <a:t>0%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</a:rPr>
                        <a:t>近战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</a:rPr>
                        <a:t>瞬移、暴走、时停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无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algn="just" defTabSz="914400" rtl="0" eaLnBrk="1" latinLnBrk="0" hangingPunct="1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altLang="en-US" sz="1800" kern="1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基本完成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10339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9814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364077" y="3919884"/>
            <a:ext cx="27655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小怪</a:t>
            </a:r>
            <a:r>
              <a:rPr kumimoji="1" lang="en-US" altLang="zh-CN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 AI </a:t>
            </a:r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成果</a:t>
            </a:r>
          </a:p>
        </p:txBody>
      </p:sp>
      <p:grpSp>
        <p:nvGrpSpPr>
          <p:cNvPr id="1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1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4431238" y="1508012"/>
            <a:ext cx="2360904" cy="2195308"/>
            <a:chOff x="4431238" y="1508012"/>
            <a:chExt cx="2360904" cy="2195308"/>
          </a:xfrm>
        </p:grpSpPr>
        <p:sp>
          <p:nvSpPr>
            <p:cNvPr id="1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209901" y="1833012"/>
              <a:ext cx="95410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>
                  <a:solidFill>
                    <a:schemeClr val="tx2"/>
                  </a:solidFill>
                  <a:latin typeface="DFPShaoNvW5-GB" charset="-122"/>
                  <a:ea typeface="DFPShaoNvW5-GB" charset="-122"/>
                  <a:cs typeface="DFPShaoNvW5-GB" charset="-122"/>
                </a:rPr>
                <a:t>3</a:t>
              </a:r>
              <a:endParaRPr kumimoji="1" lang="zh-CN" altLang="en-US" sz="80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148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enying0907 148"/>
          <p:cNvSpPr/>
          <p:nvPr/>
        </p:nvSpPr>
        <p:spPr>
          <a:xfrm>
            <a:off x="5798178" y="1788188"/>
            <a:ext cx="4245877" cy="21544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/>
              <a:t>骷髅兵会有群聚性行为，当有队友在他身边时他会变得更强，而当没有队友时他会逃跑，并且当有队友在他身边时，如果血量低于</a:t>
            </a:r>
            <a:r>
              <a:rPr lang="en-US" altLang="zh-CN" dirty="0"/>
              <a:t>50%</a:t>
            </a:r>
            <a:r>
              <a:rPr lang="zh-CN" altLang="zh-CN" dirty="0"/>
              <a:t>会有几率进入狂暴状态攻击玩家。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209612" y="872304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骷髅兵</a:t>
            </a:r>
            <a:r>
              <a:rPr kumimoji="1" lang="en-US" altLang="zh-CN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——</a:t>
            </a:r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近战</a:t>
            </a:r>
          </a:p>
        </p:txBody>
      </p:sp>
      <p:pic>
        <p:nvPicPr>
          <p:cNvPr id="12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1248335" y="1401630"/>
            <a:ext cx="3700183" cy="365446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D7D362E8-D1CE-4260-BC3A-3ADE1CF814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3173855"/>
              </p:ext>
            </p:extLst>
          </p:nvPr>
        </p:nvGraphicFramePr>
        <p:xfrm>
          <a:off x="5467148" y="4071486"/>
          <a:ext cx="5640146" cy="22901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20073">
                  <a:extLst>
                    <a:ext uri="{9D8B030D-6E8A-4147-A177-3AD203B41FA5}">
                      <a16:colId xmlns:a16="http://schemas.microsoft.com/office/drawing/2014/main" val="3558881350"/>
                    </a:ext>
                  </a:extLst>
                </a:gridCol>
                <a:gridCol w="2820073">
                  <a:extLst>
                    <a:ext uri="{9D8B030D-6E8A-4147-A177-3AD203B41FA5}">
                      <a16:colId xmlns:a16="http://schemas.microsoft.com/office/drawing/2014/main" val="4121906331"/>
                    </a:ext>
                  </a:extLst>
                </a:gridCol>
              </a:tblGrid>
              <a:tr h="458034">
                <a:tc>
                  <a:txBody>
                    <a:bodyPr/>
                    <a:lstStyle/>
                    <a:p>
                      <a:r>
                        <a:rPr lang="en-US" altLang="zh-CN" dirty="0"/>
                        <a:t>AI</a:t>
                      </a:r>
                      <a:r>
                        <a:rPr lang="zh-CN" altLang="en-US" dirty="0"/>
                        <a:t>行为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目前进展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960110"/>
                  </a:ext>
                </a:extLst>
              </a:tr>
              <a:tr h="458034">
                <a:tc>
                  <a:txBody>
                    <a:bodyPr/>
                    <a:lstStyle/>
                    <a:p>
                      <a:r>
                        <a:rPr lang="zh-CN" altLang="en-US" dirty="0"/>
                        <a:t>群聚性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基本实现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8161849"/>
                  </a:ext>
                </a:extLst>
              </a:tr>
              <a:tr h="458034">
                <a:tc>
                  <a:txBody>
                    <a:bodyPr/>
                    <a:lstStyle/>
                    <a:p>
                      <a:r>
                        <a:rPr lang="zh-CN" altLang="en-US" dirty="0"/>
                        <a:t>狂暴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基本实现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857818"/>
                  </a:ext>
                </a:extLst>
              </a:tr>
              <a:tr h="458034">
                <a:tc>
                  <a:txBody>
                    <a:bodyPr/>
                    <a:lstStyle/>
                    <a:p>
                      <a:r>
                        <a:rPr lang="zh-CN" altLang="en-US" dirty="0"/>
                        <a:t>添加血条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基本实现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8525105"/>
                  </a:ext>
                </a:extLst>
              </a:tr>
              <a:tr h="458034">
                <a:tc>
                  <a:txBody>
                    <a:bodyPr/>
                    <a:lstStyle/>
                    <a:p>
                      <a:r>
                        <a:rPr lang="zh-CN" altLang="en-US" dirty="0"/>
                        <a:t>巡逻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未实现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7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765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/>
          <p:cNvSpPr txBox="1"/>
          <p:nvPr/>
        </p:nvSpPr>
        <p:spPr>
          <a:xfrm>
            <a:off x="6306038" y="1317950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兽人战士</a:t>
            </a:r>
            <a:r>
              <a:rPr kumimoji="1" lang="en-US" altLang="zh-CN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——</a:t>
            </a:r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近战</a:t>
            </a:r>
          </a:p>
        </p:txBody>
      </p:sp>
      <p:pic>
        <p:nvPicPr>
          <p:cNvPr id="12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1097728" y="1311674"/>
            <a:ext cx="4621754" cy="404025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F6EAC6B9-4BCD-49CD-80A5-F61023DE67B9}"/>
              </a:ext>
            </a:extLst>
          </p:cNvPr>
          <p:cNvSpPr txBox="1"/>
          <p:nvPr/>
        </p:nvSpPr>
        <p:spPr>
          <a:xfrm>
            <a:off x="6554805" y="2550695"/>
            <a:ext cx="3132222" cy="1296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兽人的行动决策比较简单。</a:t>
            </a:r>
          </a:p>
          <a:p>
            <a:pPr>
              <a:lnSpc>
                <a:spcPct val="150000"/>
              </a:lnSpc>
            </a:pPr>
            <a:r>
              <a:rPr lang="zh-CN" altLang="en-US" dirty="0"/>
              <a:t>会根据血量进行狂暴或者是逃跑，用随机数来进行模拟</a:t>
            </a: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CDD1465D-948C-4426-8C0F-6867949327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8920245"/>
              </p:ext>
            </p:extLst>
          </p:nvPr>
        </p:nvGraphicFramePr>
        <p:xfrm>
          <a:off x="5938786" y="4171718"/>
          <a:ext cx="5640146" cy="17647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20073">
                  <a:extLst>
                    <a:ext uri="{9D8B030D-6E8A-4147-A177-3AD203B41FA5}">
                      <a16:colId xmlns:a16="http://schemas.microsoft.com/office/drawing/2014/main" val="3558881350"/>
                    </a:ext>
                  </a:extLst>
                </a:gridCol>
                <a:gridCol w="2820073">
                  <a:extLst>
                    <a:ext uri="{9D8B030D-6E8A-4147-A177-3AD203B41FA5}">
                      <a16:colId xmlns:a16="http://schemas.microsoft.com/office/drawing/2014/main" val="4121906331"/>
                    </a:ext>
                  </a:extLst>
                </a:gridCol>
              </a:tblGrid>
              <a:tr h="390657">
                <a:tc>
                  <a:txBody>
                    <a:bodyPr/>
                    <a:lstStyle/>
                    <a:p>
                      <a:r>
                        <a:rPr lang="en-US" altLang="zh-CN" dirty="0"/>
                        <a:t>AI</a:t>
                      </a:r>
                      <a:r>
                        <a:rPr lang="zh-CN" altLang="en-US" dirty="0"/>
                        <a:t>行为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目前进展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960110"/>
                  </a:ext>
                </a:extLst>
              </a:tr>
              <a:tr h="458034">
                <a:tc>
                  <a:txBody>
                    <a:bodyPr/>
                    <a:lstStyle/>
                    <a:p>
                      <a:r>
                        <a:rPr lang="zh-CN" altLang="en-US" dirty="0"/>
                        <a:t>狂暴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基本实现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857818"/>
                  </a:ext>
                </a:extLst>
              </a:tr>
              <a:tr h="458034">
                <a:tc>
                  <a:txBody>
                    <a:bodyPr/>
                    <a:lstStyle/>
                    <a:p>
                      <a:r>
                        <a:rPr lang="zh-CN" altLang="en-US" dirty="0"/>
                        <a:t>添加血条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基本实现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9981244"/>
                  </a:ext>
                </a:extLst>
              </a:tr>
              <a:tr h="458034">
                <a:tc>
                  <a:txBody>
                    <a:bodyPr/>
                    <a:lstStyle/>
                    <a:p>
                      <a:r>
                        <a:rPr lang="zh-CN" altLang="en-US" dirty="0"/>
                        <a:t>逃跑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基本实现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71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76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">
  <a:themeElements>
    <a:clrScheme name="蓝色暖调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切片">
  <a:themeElements>
    <a:clrScheme name="切片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切片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切片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1643</TotalTime>
  <Words>658</Words>
  <Application>Microsoft Office PowerPoint</Application>
  <PresentationFormat>宽屏</PresentationFormat>
  <Paragraphs>145</Paragraphs>
  <Slides>15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7" baseType="lpstr">
      <vt:lpstr>DFPShaoNvW5-GB</vt:lpstr>
      <vt:lpstr>等线</vt:lpstr>
      <vt:lpstr>楷体</vt:lpstr>
      <vt:lpstr>微软雅黑</vt:lpstr>
      <vt:lpstr>Arial</vt:lpstr>
      <vt:lpstr>Calibri</vt:lpstr>
      <vt:lpstr>Century Gothic</vt:lpstr>
      <vt:lpstr>Helvetica</vt:lpstr>
      <vt:lpstr>Wingdings</vt:lpstr>
      <vt:lpstr>Wingdings 3</vt:lpstr>
      <vt:lpstr>Office 主题</vt:lpstr>
      <vt:lpstr>切片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冯 毅伟</cp:lastModifiedBy>
  <cp:revision>66</cp:revision>
  <dcterms:created xsi:type="dcterms:W3CDTF">2016-08-03T07:39:45Z</dcterms:created>
  <dcterms:modified xsi:type="dcterms:W3CDTF">2020-09-16T06:51:16Z</dcterms:modified>
</cp:coreProperties>
</file>

<file path=docProps/thumbnail.jpeg>
</file>